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4" r:id="rId2"/>
    <p:sldId id="367" r:id="rId3"/>
    <p:sldId id="417" r:id="rId4"/>
    <p:sldId id="369" r:id="rId5"/>
    <p:sldId id="371" r:id="rId6"/>
    <p:sldId id="373" r:id="rId7"/>
    <p:sldId id="374" r:id="rId8"/>
    <p:sldId id="382" r:id="rId9"/>
    <p:sldId id="377" r:id="rId10"/>
    <p:sldId id="379" r:id="rId11"/>
    <p:sldId id="381" r:id="rId12"/>
    <p:sldId id="378" r:id="rId13"/>
    <p:sldId id="313" r:id="rId14"/>
  </p:sldIdLst>
  <p:sldSz cx="9144000" cy="6858000" type="screen4x3"/>
  <p:notesSz cx="9144000" cy="6858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CCFF99"/>
    <a:srgbClr val="6C10A4"/>
    <a:srgbClr val="6699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46" autoAdjust="0"/>
    <p:restoredTop sz="94660"/>
  </p:normalViewPr>
  <p:slideViewPr>
    <p:cSldViewPr>
      <p:cViewPr varScale="1">
        <p:scale>
          <a:sx n="69" d="100"/>
          <a:sy n="69" d="100"/>
        </p:scale>
        <p:origin x="-89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2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C38AA-9CBF-49DC-838E-25C9647A0364}" type="datetimeFigureOut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593E3-ED7C-453D-AC5B-0748EE235E2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7B074-0016-4EC6-B90D-25D7FCC27B69}" type="datetimeFigureOut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C4A62-0709-4642-AADD-1C39E0946A8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CD1680D-2EAE-47AB-9917-EC497C6390D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>
        <p:tmplLst>
          <p:tmpl lvl="1">
            <p:tnLst>
              <p:par>
                <p:cTn presetID="37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07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07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900" decel="100000" fill="hold"/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900"/>
                          </p:stCondLst>
                        </p:cTn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6CFFA-262C-4B31-9E6A-5A4D77D4351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9D167-4993-4110-91CD-1F6A1EF7571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4DE56-175F-44F2-BA51-F3EAA2663B8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A9B7A-F5EA-44D8-88D0-31A013A5BFA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4F3B9-9EFE-4554-A2C6-CA9620D511D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4F9CF-847A-49FF-A1CF-1E55A488A56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0CCD7-F1BB-4732-BF51-C64518AB81C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22D61-0996-4507-94E6-40CB5570B93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4AEF8-0B65-47F3-B65C-8E0D3709B5E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A4C5F-B5E4-42CA-98A8-60F864A0B11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8000">
              <a:srgbClr val="00B050">
                <a:alpha val="39000"/>
              </a:srgbClr>
            </a:gs>
            <a:gs pos="19000">
              <a:srgbClr val="85C2FF">
                <a:alpha val="52000"/>
              </a:srgbClr>
            </a:gs>
            <a:gs pos="37000">
              <a:srgbClr val="C4D6EB">
                <a:alpha val="0"/>
              </a:srgbClr>
            </a:gs>
            <a:gs pos="100000">
              <a:srgbClr val="FFEBFA"/>
            </a:gs>
          </a:gsLst>
          <a:lin ang="6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96F48F-EC25-461D-97CC-72780F39CDC7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0" y="5921375"/>
            <a:ext cx="1081088" cy="936625"/>
          </a:xfrm>
          <a:prstGeom prst="irregularSeal1">
            <a:avLst/>
          </a:prstGeom>
          <a:solidFill>
            <a:srgbClr val="FF0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 rot="1977869">
            <a:off x="2627313" y="6021388"/>
            <a:ext cx="360362" cy="649287"/>
            <a:chOff x="249" y="3158"/>
            <a:chExt cx="272" cy="545"/>
          </a:xfrm>
        </p:grpSpPr>
        <p:sp>
          <p:nvSpPr>
            <p:cNvPr id="1033" name="AutoShape 9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" name="Arc 10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 rot="4581049">
            <a:off x="6192838" y="6129338"/>
            <a:ext cx="215900" cy="431800"/>
            <a:chOff x="249" y="3158"/>
            <a:chExt cx="272" cy="545"/>
          </a:xfrm>
        </p:grpSpPr>
        <p:sp>
          <p:nvSpPr>
            <p:cNvPr id="1036" name="AutoShape 12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FF">
                <a:alpha val="8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" name="Arc 13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38" name="Group 14"/>
          <p:cNvGrpSpPr>
            <a:grpSpLocks/>
          </p:cNvGrpSpPr>
          <p:nvPr/>
        </p:nvGrpSpPr>
        <p:grpSpPr bwMode="auto">
          <a:xfrm rot="-1040435">
            <a:off x="395288" y="5876925"/>
            <a:ext cx="215900" cy="431800"/>
            <a:chOff x="249" y="3158"/>
            <a:chExt cx="272" cy="545"/>
          </a:xfrm>
        </p:grpSpPr>
        <p:sp>
          <p:nvSpPr>
            <p:cNvPr id="1039" name="AutoShape 15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0" name="Arc 16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1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2124075" y="6381750"/>
            <a:ext cx="187325" cy="1857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42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6732588" y="6165850"/>
            <a:ext cx="215900" cy="2143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43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3635375" y="6092825"/>
            <a:ext cx="317500" cy="314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grpSp>
        <p:nvGrpSpPr>
          <p:cNvPr id="1045" name="Group 21"/>
          <p:cNvGrpSpPr>
            <a:grpSpLocks/>
          </p:cNvGrpSpPr>
          <p:nvPr/>
        </p:nvGrpSpPr>
        <p:grpSpPr bwMode="auto">
          <a:xfrm rot="-5053720">
            <a:off x="1620044" y="6165056"/>
            <a:ext cx="217488" cy="504825"/>
            <a:chOff x="249" y="3158"/>
            <a:chExt cx="272" cy="545"/>
          </a:xfrm>
        </p:grpSpPr>
        <p:sp>
          <p:nvSpPr>
            <p:cNvPr id="1046" name="AutoShape 22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7" name="Arc 23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8" name="AutoShape 24"/>
          <p:cNvSpPr>
            <a:spLocks noChangeArrowheads="1"/>
          </p:cNvSpPr>
          <p:nvPr/>
        </p:nvSpPr>
        <p:spPr bwMode="auto">
          <a:xfrm>
            <a:off x="3203575" y="6308725"/>
            <a:ext cx="144463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" name="AutoShape 25"/>
          <p:cNvSpPr>
            <a:spLocks noChangeArrowheads="1"/>
          </p:cNvSpPr>
          <p:nvPr/>
        </p:nvSpPr>
        <p:spPr bwMode="auto">
          <a:xfrm>
            <a:off x="1258888" y="5732463"/>
            <a:ext cx="144462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0" name="AutoShape 26"/>
          <p:cNvSpPr>
            <a:spLocks noChangeArrowheads="1"/>
          </p:cNvSpPr>
          <p:nvPr/>
        </p:nvSpPr>
        <p:spPr bwMode="auto">
          <a:xfrm>
            <a:off x="6443663" y="6524625"/>
            <a:ext cx="144462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1" name="AutoShape 27"/>
          <p:cNvSpPr>
            <a:spLocks noChangeArrowheads="1"/>
          </p:cNvSpPr>
          <p:nvPr/>
        </p:nvSpPr>
        <p:spPr bwMode="auto">
          <a:xfrm>
            <a:off x="106363" y="5876925"/>
            <a:ext cx="144462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2" name="Arc 28"/>
          <p:cNvSpPr>
            <a:spLocks/>
          </p:cNvSpPr>
          <p:nvPr/>
        </p:nvSpPr>
        <p:spPr bwMode="auto">
          <a:xfrm rot="14490850" flipV="1">
            <a:off x="-186532" y="5379244"/>
            <a:ext cx="803275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8513"/>
              <a:gd name="T1" fmla="*/ 0 h 21600"/>
              <a:gd name="T2" fmla="*/ 18513 w 18513"/>
              <a:gd name="T3" fmla="*/ 10472 h 21600"/>
              <a:gd name="T4" fmla="*/ 0 w 1851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13" h="21600" fill="none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</a:path>
              <a:path w="18513" h="21600" stroke="0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3" name="AutoShape 29"/>
          <p:cNvSpPr>
            <a:spLocks noChangeArrowheads="1"/>
          </p:cNvSpPr>
          <p:nvPr/>
        </p:nvSpPr>
        <p:spPr bwMode="auto">
          <a:xfrm>
            <a:off x="2843213" y="6713538"/>
            <a:ext cx="144462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4" name="Arc 30"/>
          <p:cNvSpPr>
            <a:spLocks/>
          </p:cNvSpPr>
          <p:nvPr/>
        </p:nvSpPr>
        <p:spPr bwMode="auto">
          <a:xfrm rot="19538892" flipV="1">
            <a:off x="6659563" y="5661025"/>
            <a:ext cx="574675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3261"/>
              <a:gd name="T1" fmla="*/ 0 h 21600"/>
              <a:gd name="T2" fmla="*/ 13261 w 13261"/>
              <a:gd name="T3" fmla="*/ 4550 h 21600"/>
              <a:gd name="T4" fmla="*/ 0 w 1326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261" h="21600" fill="none" extrusionOk="0">
                <a:moveTo>
                  <a:pt x="-1" y="0"/>
                </a:moveTo>
                <a:cubicBezTo>
                  <a:pt x="4803" y="0"/>
                  <a:pt x="9469" y="1601"/>
                  <a:pt x="13261" y="4549"/>
                </a:cubicBezTo>
              </a:path>
              <a:path w="13261" h="21600" stroke="0" extrusionOk="0">
                <a:moveTo>
                  <a:pt x="-1" y="0"/>
                </a:moveTo>
                <a:cubicBezTo>
                  <a:pt x="4803" y="0"/>
                  <a:pt x="9469" y="1601"/>
                  <a:pt x="13261" y="454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5" name="Arc 31"/>
          <p:cNvSpPr>
            <a:spLocks/>
          </p:cNvSpPr>
          <p:nvPr/>
        </p:nvSpPr>
        <p:spPr bwMode="auto">
          <a:xfrm rot="12781699" flipV="1">
            <a:off x="412750" y="6454775"/>
            <a:ext cx="414338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9531"/>
              <a:gd name="T1" fmla="*/ 0 h 21600"/>
              <a:gd name="T2" fmla="*/ 9531 w 9531"/>
              <a:gd name="T3" fmla="*/ 2216 h 21600"/>
              <a:gd name="T4" fmla="*/ 0 w 953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531" h="21600" fill="none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</a:path>
              <a:path w="9531" h="21600" stroke="0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6" name="Arc 32"/>
          <p:cNvSpPr>
            <a:spLocks/>
          </p:cNvSpPr>
          <p:nvPr/>
        </p:nvSpPr>
        <p:spPr bwMode="auto">
          <a:xfrm rot="19644879" flipV="1">
            <a:off x="2071688" y="5756275"/>
            <a:ext cx="298450" cy="431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8513"/>
              <a:gd name="T1" fmla="*/ 0 h 21600"/>
              <a:gd name="T2" fmla="*/ 18513 w 18513"/>
              <a:gd name="T3" fmla="*/ 10472 h 21600"/>
              <a:gd name="T4" fmla="*/ 0 w 1851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13" h="21600" fill="none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</a:path>
              <a:path w="18513" h="21600" stroke="0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7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1116013" y="6165850"/>
            <a:ext cx="215900" cy="2143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58" name="AutoShape 34"/>
          <p:cNvSpPr>
            <a:spLocks noChangeArrowheads="1"/>
          </p:cNvSpPr>
          <p:nvPr/>
        </p:nvSpPr>
        <p:spPr bwMode="auto">
          <a:xfrm>
            <a:off x="2051050" y="6237288"/>
            <a:ext cx="144463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9" name="AutoShape 35"/>
          <p:cNvSpPr>
            <a:spLocks noChangeArrowheads="1"/>
          </p:cNvSpPr>
          <p:nvPr/>
        </p:nvSpPr>
        <p:spPr bwMode="auto">
          <a:xfrm>
            <a:off x="3059113" y="5949950"/>
            <a:ext cx="71437" cy="71438"/>
          </a:xfrm>
          <a:prstGeom prst="flowChartDecision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0" name="AutoShape 36"/>
          <p:cNvSpPr>
            <a:spLocks noChangeArrowheads="1"/>
          </p:cNvSpPr>
          <p:nvPr/>
        </p:nvSpPr>
        <p:spPr bwMode="auto">
          <a:xfrm>
            <a:off x="179388" y="5373688"/>
            <a:ext cx="144462" cy="144462"/>
          </a:xfrm>
          <a:prstGeom prst="flowChartDecision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1" name="AutoShape 37"/>
          <p:cNvSpPr>
            <a:spLocks noChangeArrowheads="1"/>
          </p:cNvSpPr>
          <p:nvPr/>
        </p:nvSpPr>
        <p:spPr bwMode="auto">
          <a:xfrm>
            <a:off x="1835150" y="6381750"/>
            <a:ext cx="144463" cy="144463"/>
          </a:xfrm>
          <a:prstGeom prst="flowChartDecision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2" name="AutoShape 38"/>
          <p:cNvSpPr>
            <a:spLocks noChangeArrowheads="1"/>
          </p:cNvSpPr>
          <p:nvPr/>
        </p:nvSpPr>
        <p:spPr bwMode="auto">
          <a:xfrm>
            <a:off x="3203575" y="6453188"/>
            <a:ext cx="71438" cy="71437"/>
          </a:xfrm>
          <a:prstGeom prst="flowChartDecision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" tmFilter="0, 0; .2, .5; .8, .5; 1, 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" autoRev="1" fill="hold"/>
                                        <p:tgtEl>
                                          <p:spTgt spid="10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" tmFilter="0, 0; .2, .5; .8, .5; 1, 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50" autoRev="1" fill="hold"/>
                                        <p:tgtEl>
                                          <p:spTgt spid="10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300" tmFilter="0, 0; .2, .5; .8, .5; 1, 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50" autoRev="1" fill="hold"/>
                                        <p:tgtEl>
                                          <p:spTgt spid="10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"/>
                            </p:stCondLst>
                            <p:childTnLst>
                              <p:par>
                                <p:cTn id="1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" tmFilter="0, 0; .2, .5; .8, .5; 1, 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50" autoRev="1" fill="hold"/>
                                        <p:tgtEl>
                                          <p:spTgt spid="10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" tmFilter="0, 0; .2, .5; .8, .5; 1, 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50" autoRev="1" fill="hold"/>
                                        <p:tgtEl>
                                          <p:spTgt spid="10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300" tmFilter="0, 0; .2, .5; .8, .5; 1, 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50" autoRev="1" fill="hold"/>
                                        <p:tgtEl>
                                          <p:spTgt spid="1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00" tmFilter="0, 0; .2, .5; .8, .5; 1, 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150" autoRev="1" fill="hold"/>
                                        <p:tgtEl>
                                          <p:spTgt spid="10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"/>
                            </p:stCondLst>
                            <p:childTnLst>
                              <p:par>
                                <p:cTn id="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" tmFilter="0, 0; .2, .5; .8, .5; 1, 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50" autoRev="1" fill="hold"/>
                                        <p:tgtEl>
                                          <p:spTgt spid="10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300" tmFilter="0, 0; .2, .5; .8, .5; 1, 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150" autoRev="1" fill="hold"/>
                                        <p:tgtEl>
                                          <p:spTgt spid="10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animBg="1"/>
      <p:bldP spid="1041" grpId="0" animBg="1"/>
      <p:bldP spid="1042" grpId="0" animBg="1"/>
      <p:bldP spid="1043" grpId="0" animBg="1"/>
      <p:bldP spid="1048" grpId="0" animBg="1"/>
      <p:bldP spid="1049" grpId="0" animBg="1"/>
      <p:bldP spid="1050" grpId="0" animBg="1"/>
      <p:bldP spid="1053" grpId="0" animBg="1"/>
      <p:bldP spid="1058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rgbClr val="6699FF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rgbClr val="6699FF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cshwang@mx.nthu.edu.t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980728"/>
            <a:ext cx="7920880" cy="2160240"/>
          </a:xfrm>
        </p:spPr>
        <p:txBody>
          <a:bodyPr/>
          <a:lstStyle/>
          <a:p>
            <a:pPr lvl="1"/>
            <a: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經濟學動態理論的基本假設：</a:t>
            </a:r>
            <a: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創業家精神</a:t>
            </a:r>
            <a:endParaRPr lang="zh-TW" altLang="zh-TW" sz="4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3933056"/>
            <a:ext cx="6696744" cy="2016224"/>
          </a:xfrm>
        </p:spPr>
        <p:txBody>
          <a:bodyPr/>
          <a:lstStyle/>
          <a:p>
            <a:r>
              <a:rPr lang="zh-TW" altLang="zh-TW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清華大學 經濟學系</a:t>
            </a:r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2015/05/30</a:t>
            </a:r>
          </a:p>
          <a:p>
            <a:endParaRPr lang="zh-TW" altLang="zh-TW" sz="2400" b="1" dirty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08.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創業家精神的假設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24744"/>
            <a:ext cx="8085584" cy="4669979"/>
          </a:xfrm>
        </p:spPr>
        <p:txBody>
          <a:bodyPr/>
          <a:lstStyle/>
          <a:p>
            <a:r>
              <a:rPr lang="zh-TW" altLang="en-US" dirty="0" smtClean="0"/>
              <a:t>創業家精神假設，讓行動人得以出現打破給定條件的驅動力。</a:t>
            </a:r>
            <a:endParaRPr lang="en-US" altLang="zh-TW" dirty="0" smtClean="0"/>
          </a:p>
          <a:p>
            <a:r>
              <a:rPr lang="zh-TW" altLang="en-US" dirty="0" smtClean="0"/>
              <a:t>創業家精神和自利心一樣，也是建構理論的假設。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由於自利心屬負面字，人傾向於否認，並提出利他心等其他假說。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創業家精神屬正面字，大家傾向於相信人真的具有，於是有各種不同的詮釋。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09.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經濟學的預測能力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24744"/>
            <a:ext cx="7715200" cy="485740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經濟學沒有水晶球，但在行為模型下，擁有兩種預測能力：</a:t>
            </a:r>
            <a:endParaRPr lang="en-US" altLang="zh-TW" dirty="0" smtClean="0"/>
          </a:p>
          <a:p>
            <a:pPr lvl="1">
              <a:lnSpc>
                <a:spcPct val="15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統計上的預測能力：</a:t>
            </a:r>
            <a:r>
              <a:rPr lang="en-US" altLang="zh-TW" dirty="0" err="1" smtClean="0">
                <a:solidFill>
                  <a:schemeClr val="tx1"/>
                </a:solidFill>
              </a:rPr>
              <a:t>iphone</a:t>
            </a:r>
            <a:r>
              <a:rPr lang="en-US" altLang="zh-TW" dirty="0" smtClean="0">
                <a:solidFill>
                  <a:schemeClr val="tx1"/>
                </a:solidFill>
              </a:rPr>
              <a:t> 6</a:t>
            </a:r>
            <a:r>
              <a:rPr lang="zh-TW" altLang="en-US" dirty="0" smtClean="0">
                <a:solidFill>
                  <a:schemeClr val="tx1"/>
                </a:solidFill>
              </a:rPr>
              <a:t>的首賣和銷售總量之預估。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行為模式的預測能力：</a:t>
            </a:r>
            <a:r>
              <a:rPr lang="en-US" altLang="zh-TW" dirty="0" smtClean="0">
                <a:solidFill>
                  <a:schemeClr val="tx1"/>
                </a:solidFill>
              </a:rPr>
              <a:t>Apple watch </a:t>
            </a:r>
            <a:r>
              <a:rPr lang="zh-TW" altLang="en-US" dirty="0" smtClean="0">
                <a:solidFill>
                  <a:schemeClr val="tx1"/>
                </a:solidFill>
              </a:rPr>
              <a:t>的首賣和銷售總量之預估。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10.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自利心假設是否足夠？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96752"/>
            <a:ext cx="7859216" cy="4929411"/>
          </a:xfrm>
        </p:spPr>
        <p:txBody>
          <a:bodyPr/>
          <a:lstStyle/>
          <a:p>
            <a:pPr marL="514350" indent="-514350"/>
            <a:r>
              <a:rPr lang="zh-TW" altLang="en-US" b="1" dirty="0" smtClean="0"/>
              <a:t>是否足夠？僅就前述兩項預測而言。</a:t>
            </a:r>
            <a:endParaRPr lang="en-US" altLang="zh-TW" b="1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altLang="zh-TW" dirty="0" err="1" smtClean="0">
                <a:solidFill>
                  <a:schemeClr val="tx1"/>
                </a:solidFill>
              </a:rPr>
              <a:t>Romer</a:t>
            </a:r>
            <a:r>
              <a:rPr lang="zh-TW" altLang="en-US" dirty="0" smtClean="0">
                <a:solidFill>
                  <a:schemeClr val="tx1"/>
                </a:solidFill>
              </a:rPr>
              <a:t> ：個別廠商研究與發展的正的外部性。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非預期結果的演化過程：創新、跟隨（選擇）、質變（淘汰</a:t>
            </a:r>
            <a:r>
              <a:rPr lang="zh-TW" altLang="en-US" dirty="0" smtClean="0">
                <a:solidFill>
                  <a:schemeClr val="tx1"/>
                </a:solidFill>
              </a:rPr>
              <a:t>）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b="1" dirty="0" smtClean="0"/>
              <a:t>可操作概念</a:t>
            </a: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自利心的</a:t>
            </a:r>
            <a:r>
              <a:rPr lang="zh-TW" altLang="en-US" b="1" dirty="0" smtClean="0">
                <a:solidFill>
                  <a:schemeClr val="tx1"/>
                </a:solidFill>
              </a:rPr>
              <a:t>可操作概念</a:t>
            </a:r>
            <a:r>
              <a:rPr lang="zh-TW" altLang="en-US" dirty="0" smtClean="0">
                <a:solidFill>
                  <a:schemeClr val="tx1"/>
                </a:solidFill>
              </a:rPr>
              <a:t>：極大化。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創業家精神的</a:t>
            </a:r>
            <a:r>
              <a:rPr lang="zh-TW" altLang="en-US" b="1" dirty="0" smtClean="0">
                <a:solidFill>
                  <a:schemeClr val="tx1"/>
                </a:solidFill>
              </a:rPr>
              <a:t>可操作概念</a:t>
            </a:r>
            <a:r>
              <a:rPr lang="zh-TW" altLang="en-US" dirty="0" smtClean="0">
                <a:solidFill>
                  <a:schemeClr val="tx1"/>
                </a:solidFill>
              </a:rPr>
              <a:t>：認識市場的演化過程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628800"/>
            <a:ext cx="8280920" cy="2592288"/>
          </a:xfrm>
        </p:spPr>
        <p:txBody>
          <a:bodyPr/>
          <a:lstStyle/>
          <a:p>
            <a:pPr marL="446088" indent="17463"/>
            <a:r>
              <a:rPr lang="zh-TW" altLang="en-US" sz="9600" dirty="0" smtClean="0">
                <a:solidFill>
                  <a:srgbClr val="FF0000"/>
                </a:solidFill>
                <a:latin typeface="+mn-lt"/>
                <a:ea typeface="標楷體" pitchFamily="65" charset="-120"/>
              </a:rPr>
              <a:t>謝謝！</a:t>
            </a:r>
            <a:endParaRPr lang="zh-TW" altLang="zh-TW" sz="9600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4437112"/>
            <a:ext cx="6624736" cy="1800200"/>
          </a:xfrm>
        </p:spPr>
        <p:txBody>
          <a:bodyPr/>
          <a:lstStyle/>
          <a:p>
            <a:r>
              <a:rPr lang="zh-TW" altLang="zh-TW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  <a:hlinkClick r:id="rId2"/>
              </a:rPr>
              <a:t>cshwang@mx.nthu.edu.tw</a:t>
            </a:r>
            <a:endParaRPr lang="en-US" altLang="zh-TW" sz="2400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http://mx.nthu.edu.tw/~cshwang</a:t>
            </a:r>
            <a:endParaRPr lang="zh-TW" altLang="zh-TW" sz="2400" b="1" dirty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13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00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摘要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7560840" cy="489654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2800" dirty="0" smtClean="0"/>
              <a:t>自利心是經濟學的核心假設，而當前的經濟學模型也將自利心假設發揮到了極致。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但以自利心為假設的模型，並不足以回答經濟學所欲探討的動態問題。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因此，除自利心假設外，經濟學還需要第二個假設：創業家精神。</a:t>
            </a:r>
            <a:endParaRPr lang="zh-TW" altLang="en-US" sz="2800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2</a:t>
            </a:fld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01.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經濟學的起源問題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352928" cy="52565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經濟學的起源問題：</a:t>
            </a:r>
            <a:r>
              <a:rPr lang="zh-TW" altLang="en-US" b="1" dirty="0" smtClean="0"/>
              <a:t>由自由人組成的社會，能發展出怎樣的文明？</a:t>
            </a:r>
            <a:endParaRPr lang="en-US" altLang="zh-TW" b="1" dirty="0" smtClean="0"/>
          </a:p>
          <a:p>
            <a:pPr lvl="1">
              <a:lnSpc>
                <a:spcPct val="15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文明：生活內容的總稱，包括經濟、社會、政治、工藝、科學、醫學、宗教、思想、文學、藝術等各方面的成就。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經濟學沒有水晶球，也沒有明牌，只教我們在走向未來過程中去理解未來的走向。</a:t>
            </a:r>
            <a:endParaRPr lang="zh-TW" altLang="en-US" sz="2800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3</a:t>
            </a:fld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02.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文明以財富為基礎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136904" cy="518457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文明的發展來自於財富的累積。</a:t>
            </a:r>
            <a:endParaRPr lang="en-US" altLang="zh-TW" dirty="0" smtClean="0"/>
          </a:p>
          <a:p>
            <a:pPr lvl="1">
              <a:lnSpc>
                <a:spcPct val="15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古文明的成就：埃及的金字塔、巴比倫的空中花園、印度的泰哈瑪姬陵、中國的長城、中南美的瑪雅帝國。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/>
              <a:t>財富的創造來自於人際的交易與合作。</a:t>
            </a:r>
            <a:endParaRPr lang="en-US" altLang="zh-TW" dirty="0" smtClean="0"/>
          </a:p>
          <a:p>
            <a:pPr lvl="1">
              <a:lnSpc>
                <a:spcPct val="15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財富，在個人消費上等值於效用，但在人際的交易與合作上等值於貨幣。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4</a:t>
            </a:fld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03.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創造財富的經濟學原理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經濟學原理教我們如何創造財富：</a:t>
            </a:r>
            <a:endParaRPr lang="en-US" altLang="zh-TW" dirty="0" smtClean="0"/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zh-TW" dirty="0" smtClean="0">
                <a:solidFill>
                  <a:schemeClr val="tx1"/>
                </a:solidFill>
              </a:rPr>
              <a:t>Work Hard</a:t>
            </a:r>
            <a:r>
              <a:rPr lang="zh-TW" altLang="en-US" dirty="0" smtClean="0">
                <a:solidFill>
                  <a:schemeClr val="tx1"/>
                </a:solidFill>
              </a:rPr>
              <a:t>：善用擁有的資源。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zh-TW" dirty="0" smtClean="0">
                <a:solidFill>
                  <a:schemeClr val="tx1"/>
                </a:solidFill>
              </a:rPr>
              <a:t>Wok Smart</a:t>
            </a:r>
            <a:r>
              <a:rPr lang="zh-TW" altLang="en-US" dirty="0" smtClean="0">
                <a:solidFill>
                  <a:schemeClr val="tx1"/>
                </a:solidFill>
              </a:rPr>
              <a:t>：尋找更好的生產技術。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zh-TW" dirty="0" smtClean="0">
                <a:solidFill>
                  <a:schemeClr val="tx1"/>
                </a:solidFill>
              </a:rPr>
              <a:t>Work Together</a:t>
            </a:r>
            <a:r>
              <a:rPr lang="zh-TW" altLang="en-US" dirty="0" smtClean="0">
                <a:solidFill>
                  <a:schemeClr val="tx1"/>
                </a:solidFill>
              </a:rPr>
              <a:t>：從合作中累積利得。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zh-TW" dirty="0" smtClean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5</a:t>
            </a:fld>
            <a:endParaRPr lang="en-US" altLang="zh-TW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04.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經濟學原理的可操作原則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280920" cy="5112568"/>
          </a:xfrm>
        </p:spPr>
        <p:txBody>
          <a:bodyPr>
            <a:noAutofit/>
          </a:bodyPr>
          <a:lstStyle/>
          <a:p>
            <a:r>
              <a:rPr lang="zh-TW" altLang="en-US" dirty="0" smtClean="0"/>
              <a:t>邊際計算：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從邊際分析去討論事情該做到何時最適宜。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邊際成本等於邊際效益＝效用或利益最大化。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dirty="0" smtClean="0">
                <a:solidFill>
                  <a:schemeClr val="tx1"/>
                </a:solidFill>
              </a:rPr>
              <a:t>這是經濟學給大眾對生活的</a:t>
            </a:r>
            <a:r>
              <a:rPr lang="zh-TW" altLang="en-US" b="1" dirty="0" smtClean="0">
                <a:solidFill>
                  <a:srgbClr val="7030A0"/>
                </a:solidFill>
              </a:rPr>
              <a:t>可操作原則</a:t>
            </a:r>
            <a:r>
              <a:rPr lang="zh-TW" altLang="en-US" dirty="0" smtClean="0">
                <a:solidFill>
                  <a:schemeClr val="tx1"/>
                </a:solidFill>
              </a:rPr>
              <a:t>：利用更好或成本更低的技術。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/>
            <a:r>
              <a:rPr lang="zh-TW" altLang="en-US" dirty="0" smtClean="0"/>
              <a:t>機會成本：</a:t>
            </a:r>
            <a:endParaRPr lang="en-US" altLang="zh-TW" dirty="0" smtClean="0"/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花費同樣的資源，尋找可以帶給我們更大利益或效用的其他可能目標。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dirty="0" smtClean="0">
                <a:solidFill>
                  <a:schemeClr val="tx1"/>
                </a:solidFill>
              </a:rPr>
              <a:t>這是經濟學給政策的</a:t>
            </a:r>
            <a:r>
              <a:rPr lang="zh-TW" altLang="en-US" b="1" dirty="0" smtClean="0">
                <a:solidFill>
                  <a:srgbClr val="7030A0"/>
                </a:solidFill>
              </a:rPr>
              <a:t>可操作原則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sz="2800" dirty="0" smtClean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6</a:t>
            </a:fld>
            <a:endParaRPr lang="en-US" altLang="zh-TW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05.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邊際計算就是機會成本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68760"/>
            <a:ext cx="7834064" cy="4381947"/>
          </a:xfrm>
        </p:spPr>
        <p:txBody>
          <a:bodyPr/>
          <a:lstStyle/>
          <a:p>
            <a:r>
              <a:rPr lang="zh-TW" altLang="en-US" dirty="0" smtClean="0"/>
              <a:t>選擇就是放棄。</a:t>
            </a:r>
            <a:endParaRPr lang="en-US" altLang="zh-TW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選擇：考慮邊際計算。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放棄：考慮機會成本。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/>
              <a:t>但不同切入點，涉及不同的知識：</a:t>
            </a:r>
            <a:endParaRPr lang="en-US" altLang="zh-TW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選擇：想想我們知道哪些選項，進行邊際計算。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放棄：思考我們可能不知道的選項，考慮機會成本。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06.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靜態與動態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8532440" cy="554461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l"/>
            </a:pPr>
            <a:r>
              <a:rPr lang="zh-TW" altLang="en-US" dirty="0" smtClean="0"/>
              <a:t>靜態：</a:t>
            </a:r>
            <a:endParaRPr lang="en-US" altLang="zh-TW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對社會言，限制條件是外在給定的。個人不認為自己有改變限制條件的可能。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經濟學理論就是選擇理論。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457200">
              <a:buFont typeface="Wingdings" pitchFamily="2" charset="2"/>
              <a:buChar char="l"/>
            </a:pPr>
            <a:r>
              <a:rPr lang="zh-TW" altLang="en-US" dirty="0" smtClean="0"/>
              <a:t>動態：</a:t>
            </a:r>
            <a:endParaRPr lang="en-US" altLang="zh-TW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個人不承認限制條件是無法改變的外在條件。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經濟學理論就是行動理論。</a:t>
            </a:r>
          </a:p>
          <a:p>
            <a:pPr>
              <a:buFont typeface="Wingdings" pitchFamily="2" charset="2"/>
              <a:buChar char="l"/>
            </a:pPr>
            <a:r>
              <a:rPr lang="zh-TW" altLang="en-US" dirty="0" smtClean="0"/>
              <a:t>婚姻的故事：</a:t>
            </a:r>
            <a:endParaRPr lang="en-US" altLang="zh-TW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靜態：父母安排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動態：戀愛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07.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行動與選擇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80728"/>
            <a:ext cx="7560840" cy="5544616"/>
          </a:xfrm>
        </p:spPr>
        <p:txBody>
          <a:bodyPr/>
          <a:lstStyle/>
          <a:p>
            <a:r>
              <a:rPr lang="zh-TW" altLang="en-US" dirty="0" smtClean="0"/>
              <a:t>選擇理論：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計算目標函數在限制條件下的最適值。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無法回答上述問題。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/>
              <a:t>行動理論：</a:t>
            </a:r>
            <a:endParaRPr lang="en-US" altLang="zh-TW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破壞現在，開啟未知的未來。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無從預期未來的內容。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latin typeface="+mn-ea"/>
              </a:rPr>
              <a:t>兩個偽裝的動態理論</a:t>
            </a:r>
            <a:endParaRPr lang="en-US" altLang="zh-TW" dirty="0" smtClean="0">
              <a:latin typeface="+mn-ea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賽局論。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動態成長理論。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9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6228184" y="2924944"/>
            <a:ext cx="2664296" cy="294849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indent="11113">
              <a:spcBef>
                <a:spcPct val="20000"/>
              </a:spcBef>
            </a:pPr>
            <a:r>
              <a:rPr lang="zh-TW" altLang="en-US" sz="3200" kern="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經濟學問題：</a:t>
            </a:r>
            <a:endParaRPr lang="en-US" altLang="zh-TW" sz="3200" kern="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lvl="0" indent="11113">
              <a:spcBef>
                <a:spcPct val="20000"/>
              </a:spcBef>
            </a:pPr>
            <a:r>
              <a:rPr lang="zh-TW" altLang="en-US" sz="3200" kern="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由自由人</a:t>
            </a:r>
            <a:endParaRPr lang="en-US" altLang="zh-TW" sz="3200" kern="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lvl="0" indent="11113">
              <a:spcBef>
                <a:spcPct val="20000"/>
              </a:spcBef>
            </a:pPr>
            <a:r>
              <a:rPr lang="zh-TW" altLang="en-US" sz="3200" kern="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組成的社會，</a:t>
            </a:r>
            <a:endParaRPr lang="en-US" altLang="zh-TW" sz="3200" kern="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lvl="0" indent="11113">
              <a:spcBef>
                <a:spcPct val="20000"/>
              </a:spcBef>
            </a:pPr>
            <a:r>
              <a:rPr lang="zh-TW" altLang="en-US" sz="3200" kern="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能發展出</a:t>
            </a:r>
            <a:endParaRPr lang="en-US" altLang="zh-TW" sz="3200" kern="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lvl="0" indent="11113">
              <a:spcBef>
                <a:spcPct val="20000"/>
              </a:spcBef>
            </a:pPr>
            <a:r>
              <a:rPr lang="zh-TW" altLang="en-US" sz="3200" kern="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怎樣的文明？</a:t>
            </a:r>
            <a:endParaRPr lang="en-US" altLang="zh-TW" sz="3200" kern="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1127104">
  <a:themeElements>
    <a:clrScheme name="K12_13 13">
      <a:dk1>
        <a:srgbClr val="000000"/>
      </a:dk1>
      <a:lt1>
        <a:srgbClr val="FFFFFF"/>
      </a:lt1>
      <a:dk2>
        <a:srgbClr val="FF33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12_13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12_1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3">
        <a:dk1>
          <a:srgbClr val="000000"/>
        </a:dk1>
        <a:lt1>
          <a:srgbClr val="FFFFFF"/>
        </a:lt1>
        <a:dk2>
          <a:srgbClr val="FF33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1975</TotalTime>
  <Words>807</Words>
  <Application>Microsoft Office PowerPoint</Application>
  <PresentationFormat>如螢幕大小 (4:3)</PresentationFormat>
  <Paragraphs>96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01127104</vt:lpstr>
      <vt:lpstr> 經濟學動態理論的基本假設： 創業家精神</vt:lpstr>
      <vt:lpstr>00 摘要</vt:lpstr>
      <vt:lpstr>01.  經濟學的起源問題</vt:lpstr>
      <vt:lpstr>02.  文明以財富為基礎</vt:lpstr>
      <vt:lpstr>03.  創造財富的經濟學原理</vt:lpstr>
      <vt:lpstr>04.  經濟學原理的可操作原則</vt:lpstr>
      <vt:lpstr>05.  邊際計算就是機會成本</vt:lpstr>
      <vt:lpstr>06.  靜態與動態</vt:lpstr>
      <vt:lpstr>07.  行動與選擇</vt:lpstr>
      <vt:lpstr>08.  創業家精神的假設</vt:lpstr>
      <vt:lpstr>09.  經濟學的預測能力</vt:lpstr>
      <vt:lpstr>10.  自利心假設是否足夠？</vt:lpstr>
      <vt:lpstr>謝謝！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HCS</dc:creator>
  <cp:lastModifiedBy>HCS</cp:lastModifiedBy>
  <cp:revision>368</cp:revision>
  <dcterms:created xsi:type="dcterms:W3CDTF">2014-11-28T08:06:00Z</dcterms:created>
  <dcterms:modified xsi:type="dcterms:W3CDTF">2015-05-27T14:12:24Z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TC011271041028</vt:lpwstr>
  </property>
</Properties>
</file>